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sldIdLst>
    <p:sldId id="256" r:id="rId2"/>
    <p:sldId id="257" r:id="rId3"/>
    <p:sldId id="258" r:id="rId4"/>
    <p:sldId id="259" r:id="rId5"/>
    <p:sldId id="261" r:id="rId6"/>
    <p:sldId id="268" r:id="rId7"/>
    <p:sldId id="260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-mpovalec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8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45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953B612-5CA4-4822-B695-3789583E023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19410DD-110B-4217-8598-C5B6AA90D110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349745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o/astronomi-eksplosjon-big-bang-pop-310127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exels.com/photo/abstract-all-astronomy-big-bang-414797/" TargetMode="Externa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sarahwbartlett.com/tag/storm/" TargetMode="External"/><Relationship Id="rId7" Type="http://schemas.openxmlformats.org/officeDocument/2006/relationships/hyperlink" Target="https://commons.wikimedia.org/wiki/File:Oceanbubblecloud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s://www.tasnimnews.com/en/news/2019/12/07/2155032/oceans-running-out-of-oxygen-at-unprecedented-rate-scientists" TargetMode="External"/><Relationship Id="rId4" Type="http://schemas.openxmlformats.org/officeDocument/2006/relationships/image" Target="../media/image41.jpeg"/><Relationship Id="rId9" Type="http://schemas.openxmlformats.org/officeDocument/2006/relationships/hyperlink" Target="http://www.bastamag.net/Les-zones-mortes-depourvues-d-oxygene-s-etendent-dans-les-ocean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fabiusmaximus.com/2014/06/19/climate-change-biodiversity-69241/" TargetMode="External"/><Relationship Id="rId7" Type="http://schemas.openxmlformats.org/officeDocument/2006/relationships/hyperlink" Target="https://courses.lumenlearning.com/wmopen-biology1/chapter/taxonomy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s://pxhere.com/en/photo/991732" TargetMode="External"/><Relationship Id="rId4" Type="http://schemas.openxmlformats.org/officeDocument/2006/relationships/image" Target="../media/image45.jpeg"/><Relationship Id="rId9" Type="http://schemas.openxmlformats.org/officeDocument/2006/relationships/hyperlink" Target="http://futurism.com/research-shows-that-worlds-biodiversity-is-below-safe-level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hyperlink" Target="http://quantumgrid.com/what-happened-before-the-big-bang/" TargetMode="External"/><Relationship Id="rId2" Type="http://schemas.openxmlformats.org/officeDocument/2006/relationships/hyperlink" Target="https://www.e-sfera.hr/dodatni-digitalni-sadrzaji/077873b9-a0b2-43ca-80ca-40549289e63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rmirandinha.deviantart.com/art/The-Big-Bang-Commission-372880111" TargetMode="External"/><Relationship Id="rId4" Type="http://schemas.openxmlformats.org/officeDocument/2006/relationships/image" Target="../media/image8.jpeg"/><Relationship Id="rId9" Type="http://schemas.openxmlformats.org/officeDocument/2006/relationships/hyperlink" Target="https://futurism.com/scientists-may-have-found-a-new-tool-to-investigate-the-origins-of-the-univers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www.e-sfera.hr/dodatni-digitalni-sadrzaji/077873b9-a0b2-43ca-80ca-40549289e630/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r.wikipedia.org/wiki/Marijanska_brazda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ism.com/can-science-explain-origin-life-video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osarubicondior.blogspot.com/2014/09/creating-life-by-chance-alone.html" TargetMode="Externa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bio.libretexts.org/TextMaps/Map:_Introductory_Biology_(CK-12)/5:_Evolution/5.4:_First_Cells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jpeg"/><Relationship Id="rId3" Type="http://schemas.openxmlformats.org/officeDocument/2006/relationships/hyperlink" Target="https://bio.libretexts.org/TextMaps/Map:_Introductory_Biology_(CK-12)/5:_Evolution/5.4:_First_Cells" TargetMode="External"/><Relationship Id="rId7" Type="http://schemas.openxmlformats.org/officeDocument/2006/relationships/hyperlink" Target="https://en.wikipedia.org/wiki/Tersicoccus_phoenicis" TargetMode="External"/><Relationship Id="rId12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29.jpeg"/><Relationship Id="rId5" Type="http://schemas.openxmlformats.org/officeDocument/2006/relationships/hyperlink" Target="https://commons.wikimedia.org/wiki/File:Cyanobacteria_(248_08)_Mixture;_native_preparation;_green_filter.jpg" TargetMode="External"/><Relationship Id="rId15" Type="http://schemas.openxmlformats.org/officeDocument/2006/relationships/hyperlink" Target="http://www.flickr.com/photos/afagen/7423719016/" TargetMode="External"/><Relationship Id="rId10" Type="http://schemas.openxmlformats.org/officeDocument/2006/relationships/image" Target="../media/image28.jpg"/><Relationship Id="rId4" Type="http://schemas.openxmlformats.org/officeDocument/2006/relationships/image" Target="../media/image25.jpeg"/><Relationship Id="rId9" Type="http://schemas.openxmlformats.org/officeDocument/2006/relationships/hyperlink" Target="https://en.wikipedia.org/wiki/Algae" TargetMode="External"/><Relationship Id="rId1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imple.wikipedia.org/wiki/origin_of_life" TargetMode="External"/><Relationship Id="rId7" Type="http://schemas.openxmlformats.org/officeDocument/2006/relationships/hyperlink" Target="https://commons.wikimedia.org/wiki/File:Cyanobacteria_(248_08)_Mixture;_native_preparation;_green_filter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s://www.flickr.com/photos/lunasinestrellas/20224317122" TargetMode="Externa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7.png"/><Relationship Id="rId7" Type="http://schemas.openxmlformats.org/officeDocument/2006/relationships/hyperlink" Target="https://da.wikipedia.org/wiki/Ozon" TargetMode="External"/><Relationship Id="rId2" Type="http://schemas.openxmlformats.org/officeDocument/2006/relationships/hyperlink" Target="https://www.e-sfera.hr/dodatni-digitalni-sadrzaji/077873b9-a0b2-43ca-80ca-40549289e63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://www.environment.gov.au/heritage/places/world/gondwana/" TargetMode="External"/><Relationship Id="rId4" Type="http://schemas.openxmlformats.org/officeDocument/2006/relationships/image" Target="../media/image37.jpeg"/><Relationship Id="rId9" Type="http://schemas.openxmlformats.org/officeDocument/2006/relationships/hyperlink" Target="http://kathmanduk2.wordpress.com/2014/09/21/international-day-for-the-preservation-of-the-ozone-layer-september-16-201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AF6942-92FE-45AD-9901-A0A6CBE26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091" y="4163627"/>
            <a:ext cx="6915074" cy="1091953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NASTANAK ŽIVOTA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AA6F0AF-71AA-42FB-AEA9-690DAA16C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2195" y="1325438"/>
            <a:ext cx="3523793" cy="2488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475C62B-3ADC-4B73-9364-61B9977B4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19566" y="239375"/>
            <a:ext cx="5646197" cy="3574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95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DA1331BF-D553-4B32-8DD4-F52AF03D57E5}"/>
              </a:ext>
            </a:extLst>
          </p:cNvPr>
          <p:cNvSpPr txBox="1">
            <a:spLocks/>
          </p:cNvSpPr>
          <p:nvPr/>
        </p:nvSpPr>
        <p:spPr bwMode="gray">
          <a:xfrm>
            <a:off x="300000" y="153093"/>
            <a:ext cx="9063351" cy="116297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Aerobni procesi razgradnje hranjivih tvari omogućili su organizmima da iz iste količine hrane dobe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puno više energije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nego anaerobnim procesima. To omogućuje razvoj složenijih organizama koji imaju veće potrebe za energijom.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C6D8B62-A27A-467D-8A65-CD4AA92D1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40486" y="1866896"/>
            <a:ext cx="4080300" cy="408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B17E193-0BFC-4C1E-8AF5-CC13DF3F0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0175" y="1432145"/>
            <a:ext cx="3321819" cy="2312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C9B0E7B-61F4-451B-9085-0FDE83680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422560" y="2557293"/>
            <a:ext cx="3599342" cy="2699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9545A3E-755A-4D72-8ADE-12738728B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5820" y="3845411"/>
            <a:ext cx="3322893" cy="2492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09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DA1331BF-D553-4B32-8DD4-F52AF03D57E5}"/>
              </a:ext>
            </a:extLst>
          </p:cNvPr>
          <p:cNvSpPr txBox="1">
            <a:spLocks/>
          </p:cNvSpPr>
          <p:nvPr/>
        </p:nvSpPr>
        <p:spPr bwMode="gray">
          <a:xfrm>
            <a:off x="451933" y="407682"/>
            <a:ext cx="9311926" cy="55929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Promjene životnih uvjeta utjecale su na pojavu veće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BIORAZNOLIKOSTI ORGANIZAMA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C0B0019-DE2A-4A6B-9951-6A7CF7F41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93556" y="2654312"/>
            <a:ext cx="3502978" cy="3296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8A2E034-1CA8-4CD5-8CCE-0502165F2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9556" y="1219987"/>
            <a:ext cx="4264000" cy="319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C92A713-94A1-4F98-9834-114E7747F8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822" t="3526" r="2292" b="1078"/>
          <a:stretch/>
        </p:blipFill>
        <p:spPr>
          <a:xfrm>
            <a:off x="8096534" y="1313830"/>
            <a:ext cx="3866948" cy="253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2882352-21DC-4225-B521-0832CB0C3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88960" y="4134697"/>
            <a:ext cx="3866948" cy="2567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80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A52586D-7F4B-46B0-967A-F0CD02F4705C}"/>
              </a:ext>
            </a:extLst>
          </p:cNvPr>
          <p:cNvSpPr txBox="1"/>
          <p:nvPr/>
        </p:nvSpPr>
        <p:spPr>
          <a:xfrm>
            <a:off x="7338227" y="4896452"/>
            <a:ext cx="4853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Ako razvoj Zemlje i života na Zemlji zamislimo kao SAT, čovjek se pojavio samo nekoliko trenutaka prije ponoći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CB058F0-C945-4A20-9860-966D0FCEB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71" y="811321"/>
            <a:ext cx="5527448" cy="460118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analog wall clock at 11:45"/>
          <p:cNvPicPr>
            <a:picLocks noChangeAspect="1" noChangeArrowheads="1"/>
          </p:cNvPicPr>
          <p:nvPr/>
        </p:nvPicPr>
        <p:blipFill rotWithShape="1">
          <a:blip r:embed="rId3"/>
          <a:srcRect l="-1122" t="11318" r="-1374" b="11779"/>
          <a:stretch/>
        </p:blipFill>
        <p:spPr bwMode="auto">
          <a:xfrm>
            <a:off x="8268822" y="1590682"/>
            <a:ext cx="2992582" cy="30424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401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49D9BE9-EFD0-4E68-BE69-726D8CEDAA49}"/>
              </a:ext>
            </a:extLst>
          </p:cNvPr>
          <p:cNvSpPr txBox="1">
            <a:spLocks/>
          </p:cNvSpPr>
          <p:nvPr/>
        </p:nvSpPr>
        <p:spPr bwMode="gray">
          <a:xfrm>
            <a:off x="1133409" y="674701"/>
            <a:ext cx="5844439" cy="1411549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EVOLUCIJA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(lat. </a:t>
            </a:r>
            <a:r>
              <a:rPr lang="hr-HR" sz="20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evolvere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razvoj) općenito označava 	postupan razvoj iz nižega u više; iz jednostavnog 	u složeno). Razvoj se može odnositi na prirodni ili 	društveni proces. 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2F00A964-08DD-4CB0-9302-20E7179B8E8B}"/>
              </a:ext>
            </a:extLst>
          </p:cNvPr>
          <p:cNvSpPr txBox="1">
            <a:spLocks/>
          </p:cNvSpPr>
          <p:nvPr/>
        </p:nvSpPr>
        <p:spPr bwMode="gray">
          <a:xfrm>
            <a:off x="379184" y="2432476"/>
            <a:ext cx="7655107" cy="11718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Svemir je nastao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VELIKIM PRASKOM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prije ~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13,8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midi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godina.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Sustavi i planeti oblikovali su se od dijelova svemirske prašine i plinova.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Starost Sunčeva sustava i planeta ~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4,5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midi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godina </a:t>
            </a:r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id="{48DE6D24-A6A8-4D5E-93BF-F2E188FC9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9695922" y="323886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D1F0D13-16C9-4128-B5F0-2BF12C828407}"/>
              </a:ext>
            </a:extLst>
          </p:cNvPr>
          <p:cNvSpPr txBox="1"/>
          <p:nvPr/>
        </p:nvSpPr>
        <p:spPr>
          <a:xfrm>
            <a:off x="9351145" y="1024561"/>
            <a:ext cx="16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VIZUALNO +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894FB2B-F6EF-47F9-8EED-FE53266A9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830" y="3107182"/>
            <a:ext cx="2694367" cy="329954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ABF2FC1-97ED-4CA2-8BB8-034B69F0C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9184" y="3978396"/>
            <a:ext cx="3338109" cy="2252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D18F2C8-BF8F-4C30-BBC3-6D8DE9EFD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921596" y="3905320"/>
            <a:ext cx="2483016" cy="1989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08547367-4D6C-4C5B-BC65-07D29647F9B3}"/>
              </a:ext>
            </a:extLst>
          </p:cNvPr>
          <p:cNvSpPr txBox="1"/>
          <p:nvPr/>
        </p:nvSpPr>
        <p:spPr>
          <a:xfrm>
            <a:off x="4657501" y="6000590"/>
            <a:ext cx="2747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Veliki prasak i širenje svemira</a:t>
            </a:r>
          </a:p>
        </p:txBody>
      </p:sp>
    </p:spTree>
    <p:extLst>
      <p:ext uri="{BB962C8B-B14F-4D97-AF65-F5344CB8AC3E}">
        <p14:creationId xmlns:p14="http://schemas.microsoft.com/office/powerpoint/2010/main" val="17846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1E1B844-A393-44EA-A689-552E8879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525" y="1939689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>
            <a:hlinkClick r:id="rId3"/>
            <a:extLst>
              <a:ext uri="{FF2B5EF4-FFF2-40B4-BE49-F238E27FC236}">
                <a16:creationId xmlns:a16="http://schemas.microsoft.com/office/drawing/2014/main" id="{2E42D533-40ED-4B8B-A0DA-243BAF032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974" r="5597" b="5361"/>
          <a:stretch>
            <a:fillRect/>
          </a:stretch>
        </p:blipFill>
        <p:spPr bwMode="auto">
          <a:xfrm>
            <a:off x="371594" y="4692434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D5E28084-F407-47AF-87CB-68DCD1BD32F8}"/>
              </a:ext>
            </a:extLst>
          </p:cNvPr>
          <p:cNvSpPr txBox="1"/>
          <p:nvPr/>
        </p:nvSpPr>
        <p:spPr>
          <a:xfrm>
            <a:off x="-95249" y="5515065"/>
            <a:ext cx="16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ISTRAŽI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7E779B0-BFA6-4150-A301-F7B105C365B3}"/>
              </a:ext>
            </a:extLst>
          </p:cNvPr>
          <p:cNvSpPr txBox="1"/>
          <p:nvPr/>
        </p:nvSpPr>
        <p:spPr>
          <a:xfrm>
            <a:off x="0" y="2715848"/>
            <a:ext cx="35559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Marijanska brazda najdublji je dio Tihog oceana. Proteže se na dubini od 5000 do 10 500 m. </a:t>
            </a:r>
          </a:p>
          <a:p>
            <a:pPr algn="ctr"/>
            <a:r>
              <a:rPr lang="hr-HR" sz="1400" i="1" dirty="0"/>
              <a:t>Potraži podatke o organizmima za koje danas znamo da žive na dnu Marijanske brazde te fotografije vulkanskih dimnjaka koji su važni za te organizme. Razmisli o tome kakvi su uvjeti u kojima ti organizmi žive.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EB69057F-8DFC-48D9-B320-ECA23C468F22}"/>
              </a:ext>
            </a:extLst>
          </p:cNvPr>
          <p:cNvSpPr txBox="1">
            <a:spLocks/>
          </p:cNvSpPr>
          <p:nvPr/>
        </p:nvSpPr>
        <p:spPr bwMode="gray">
          <a:xfrm>
            <a:off x="787180" y="235399"/>
            <a:ext cx="8178888" cy="15713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Stvaranjem Zemlje počinje njezin razvoj - EVOLUCIJA:</a:t>
            </a:r>
          </a:p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Zemlja se postupni hladila i iz vodene pare stvarala tekuća voda, a atmosfera </a:t>
            </a:r>
            <a:r>
              <a:rPr lang="hr-HR" sz="18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nije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sadržavala kisik. Događala su se kemijske pretvorbe različitih tvari tzv. </a:t>
            </a:r>
          </a:p>
          <a:p>
            <a:pPr algn="ctr"/>
            <a:r>
              <a:rPr lang="hr-HR" sz="1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KEMIJSKA EVOLUCIJA - od najjednostavnijih anorganskih spojeva nastajali su jednostavniji pa složeniji organski spojevi. </a:t>
            </a:r>
            <a:endParaRPr lang="hr-HR" sz="1800" dirty="0">
              <a:ln w="0"/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BBC4E60-4D51-4FAC-8A73-52490FA47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25734" y="4381091"/>
            <a:ext cx="1744574" cy="226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9518881-2720-4DBC-A7FE-B4FCA993B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682" y="3099679"/>
            <a:ext cx="3446415" cy="3446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87E7276-955C-45C5-858E-81ACAF69F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246" y="2715849"/>
            <a:ext cx="4767885" cy="3041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D250212-3E79-4F5B-A419-10B69ECCAF0A}"/>
              </a:ext>
            </a:extLst>
          </p:cNvPr>
          <p:cNvSpPr txBox="1"/>
          <p:nvPr/>
        </p:nvSpPr>
        <p:spPr>
          <a:xfrm>
            <a:off x="4298461" y="5911031"/>
            <a:ext cx="3595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Prikaz površine planeta Zemlje u vrijeme kemijske evolucije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90AE9AF2-4529-4ADA-8AEB-21846404E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7006" y="222563"/>
            <a:ext cx="2115769" cy="3168364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74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6133D2-AD6A-4688-A817-D8207CC8B6A9}"/>
              </a:ext>
            </a:extLst>
          </p:cNvPr>
          <p:cNvSpPr txBox="1">
            <a:spLocks/>
          </p:cNvSpPr>
          <p:nvPr/>
        </p:nvSpPr>
        <p:spPr bwMode="gray">
          <a:xfrm>
            <a:off x="1133408" y="843379"/>
            <a:ext cx="3394203" cy="497149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STVARANJE PRVIH STANICA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8BADCC6C-F783-4E7F-ABE6-B6CD2AAA62AB}"/>
              </a:ext>
            </a:extLst>
          </p:cNvPr>
          <p:cNvSpPr txBox="1">
            <a:spLocks/>
          </p:cNvSpPr>
          <p:nvPr/>
        </p:nvSpPr>
        <p:spPr bwMode="gray">
          <a:xfrm>
            <a:off x="438167" y="1915074"/>
            <a:ext cx="8178889" cy="13163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Nakupljanjem i udruživanjem organskih spojeva u morima i oceanima stvaraju se različite nakupine. 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Prvi oblik života na Zemlji prije ~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 </a:t>
            </a:r>
            <a:r>
              <a:rPr lang="hr-HR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midi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godina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33AD5294-6F9C-479A-8116-543DC7758D36}"/>
              </a:ext>
            </a:extLst>
          </p:cNvPr>
          <p:cNvSpPr txBox="1">
            <a:spLocks/>
          </p:cNvSpPr>
          <p:nvPr/>
        </p:nvSpPr>
        <p:spPr bwMode="gray">
          <a:xfrm>
            <a:off x="438167" y="3626528"/>
            <a:ext cx="5572016" cy="18687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r-HR" sz="180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hr-HR" sz="1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BIOLOŠKA EVOLUCIJA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razvoj života na Zemlji koji počinje stvaranjem prvih stanica u vodi.</a:t>
            </a:r>
          </a:p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Voda u kojoj nastaje život bila je dobra zaštita od UV- zračenja jer </a:t>
            </a:r>
            <a:r>
              <a:rPr lang="hr-HR" sz="1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praatmosfera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nije sadržavala OZONSKI OMOTAČ kao danas, niti je u njoj bilo kisika.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D1E9197-A8C1-4084-992E-68541851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9014" y="259533"/>
            <a:ext cx="2682147" cy="1443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DF273DF-1568-4D36-AC29-661B190E6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47941" y="3565235"/>
            <a:ext cx="4329046" cy="2709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C32370-AABF-4CD9-A204-5D44E9DFFC13}"/>
              </a:ext>
            </a:extLst>
          </p:cNvPr>
          <p:cNvSpPr txBox="1">
            <a:spLocks/>
          </p:cNvSpPr>
          <p:nvPr/>
        </p:nvSpPr>
        <p:spPr bwMode="gray">
          <a:xfrm>
            <a:off x="2512381" y="2696265"/>
            <a:ext cx="6745044" cy="9676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Prve stanice žive u uvjetima BEZ KISIKA -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ANAEROBNI UVJETI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hranile su se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HETEROTROFNO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organskim spojevima.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D12F29D-0DEC-4A15-9FFB-68BAAC510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01" r="30160"/>
          <a:stretch/>
        </p:blipFill>
        <p:spPr>
          <a:xfrm>
            <a:off x="6522917" y="199694"/>
            <a:ext cx="1437673" cy="1426282"/>
          </a:xfrm>
          <a:prstGeom prst="ellipse">
            <a:avLst/>
          </a:prstGeom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C8B5E6F2-BD2E-46CC-857F-A24EDB49B2D1}"/>
              </a:ext>
            </a:extLst>
          </p:cNvPr>
          <p:cNvSpPr txBox="1">
            <a:spLocks/>
          </p:cNvSpPr>
          <p:nvPr/>
        </p:nvSpPr>
        <p:spPr bwMode="gray">
          <a:xfrm>
            <a:off x="6468113" y="1723381"/>
            <a:ext cx="1614771" cy="4190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PRVA STANICA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94A911-457D-4F82-9011-560B39165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285" y="485670"/>
            <a:ext cx="1955185" cy="1974737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6C6AD4D2-F188-417D-A69A-D7888B702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790232" y="2721974"/>
            <a:ext cx="2120999" cy="1937181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A99E32C3-F509-4CC1-A3D6-64A567CEC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02631">
            <a:off x="7901645" y="4242770"/>
            <a:ext cx="2120999" cy="203616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E4DB52EB-CD50-4866-9FA8-B7957DAA0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693546">
            <a:off x="5272016" y="4415924"/>
            <a:ext cx="2088935" cy="2054120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F5121873-4D7B-4E09-B2DB-5B1A5C4C5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467594">
            <a:off x="2540463" y="4457157"/>
            <a:ext cx="2017644" cy="205127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E8200977-3FA9-40A2-9470-DF0706C8D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89680" y="3080664"/>
            <a:ext cx="2009875" cy="2103668"/>
          </a:xfrm>
          <a:prstGeom prst="rect">
            <a:avLst/>
          </a:prstGeom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id="{93B8AFBE-A4E1-486B-A235-D7C3F3EE4A2E}"/>
              </a:ext>
            </a:extLst>
          </p:cNvPr>
          <p:cNvSpPr txBox="1"/>
          <p:nvPr/>
        </p:nvSpPr>
        <p:spPr>
          <a:xfrm>
            <a:off x="1294617" y="816585"/>
            <a:ext cx="4261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</a:rPr>
              <a:t>Prikaz mogu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</a:rPr>
              <a:t>ć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</a:rPr>
              <a:t>e biološke evolucije…</a:t>
            </a:r>
          </a:p>
        </p:txBody>
      </p:sp>
      <p:sp>
        <p:nvSpPr>
          <p:cNvPr id="28" name="Strelica: desno 27">
            <a:extLst>
              <a:ext uri="{FF2B5EF4-FFF2-40B4-BE49-F238E27FC236}">
                <a16:creationId xmlns:a16="http://schemas.microsoft.com/office/drawing/2014/main" id="{5433BB40-DE3C-46A0-B00A-FF3219C15358}"/>
              </a:ext>
            </a:extLst>
          </p:cNvPr>
          <p:cNvSpPr/>
          <p:nvPr/>
        </p:nvSpPr>
        <p:spPr>
          <a:xfrm rot="3937070">
            <a:off x="10173802" y="2459121"/>
            <a:ext cx="443884" cy="178846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1" name="Strelica: desno 30">
            <a:extLst>
              <a:ext uri="{FF2B5EF4-FFF2-40B4-BE49-F238E27FC236}">
                <a16:creationId xmlns:a16="http://schemas.microsoft.com/office/drawing/2014/main" id="{3E6760F2-61DB-4353-945A-816D96D2DF78}"/>
              </a:ext>
            </a:extLst>
          </p:cNvPr>
          <p:cNvSpPr/>
          <p:nvPr/>
        </p:nvSpPr>
        <p:spPr>
          <a:xfrm rot="8126310">
            <a:off x="9760620" y="4469589"/>
            <a:ext cx="443884" cy="178846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Strelica: desno 31">
            <a:extLst>
              <a:ext uri="{FF2B5EF4-FFF2-40B4-BE49-F238E27FC236}">
                <a16:creationId xmlns:a16="http://schemas.microsoft.com/office/drawing/2014/main" id="{DB06517D-A4C3-442A-8A5D-62845B978D43}"/>
              </a:ext>
            </a:extLst>
          </p:cNvPr>
          <p:cNvSpPr/>
          <p:nvPr/>
        </p:nvSpPr>
        <p:spPr>
          <a:xfrm rot="10582421">
            <a:off x="7439627" y="5175868"/>
            <a:ext cx="443884" cy="178846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3" name="Strelica: desno 32">
            <a:extLst>
              <a:ext uri="{FF2B5EF4-FFF2-40B4-BE49-F238E27FC236}">
                <a16:creationId xmlns:a16="http://schemas.microsoft.com/office/drawing/2014/main" id="{2FF23F93-C266-46EE-987C-E9B62DE97478}"/>
              </a:ext>
            </a:extLst>
          </p:cNvPr>
          <p:cNvSpPr/>
          <p:nvPr/>
        </p:nvSpPr>
        <p:spPr>
          <a:xfrm rot="10582421">
            <a:off x="4697902" y="5301634"/>
            <a:ext cx="443884" cy="178846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Strelica: desno 33">
            <a:extLst>
              <a:ext uri="{FF2B5EF4-FFF2-40B4-BE49-F238E27FC236}">
                <a16:creationId xmlns:a16="http://schemas.microsoft.com/office/drawing/2014/main" id="{7CC0E7E0-2511-46E6-9939-B22EAE3626C5}"/>
              </a:ext>
            </a:extLst>
          </p:cNvPr>
          <p:cNvSpPr/>
          <p:nvPr/>
        </p:nvSpPr>
        <p:spPr>
          <a:xfrm rot="12857005">
            <a:off x="2204750" y="4699431"/>
            <a:ext cx="443884" cy="178846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70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27" grpId="0"/>
      <p:bldP spid="28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D12F29D-0DEC-4A15-9FFB-68BAAC510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01" r="30160"/>
          <a:stretch/>
        </p:blipFill>
        <p:spPr>
          <a:xfrm>
            <a:off x="4987645" y="1174648"/>
            <a:ext cx="1437673" cy="1426282"/>
          </a:xfrm>
          <a:prstGeom prst="ellipse">
            <a:avLst/>
          </a:prstGeom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C8B5E6F2-BD2E-46CC-857F-A24EDB49B2D1}"/>
              </a:ext>
            </a:extLst>
          </p:cNvPr>
          <p:cNvSpPr txBox="1">
            <a:spLocks/>
          </p:cNvSpPr>
          <p:nvPr/>
        </p:nvSpPr>
        <p:spPr bwMode="gray">
          <a:xfrm>
            <a:off x="4987645" y="2708752"/>
            <a:ext cx="1614771" cy="4190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PRASTANICA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93B8AFBE-A4E1-486B-A235-D7C3F3EE4A2E}"/>
              </a:ext>
            </a:extLst>
          </p:cNvPr>
          <p:cNvSpPr txBox="1"/>
          <p:nvPr/>
        </p:nvSpPr>
        <p:spPr>
          <a:xfrm>
            <a:off x="1020940" y="749771"/>
            <a:ext cx="3480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</a:rPr>
              <a:t>p</a:t>
            </a:r>
            <a:r>
              <a:rPr lang="hr-H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</a:rPr>
              <a:t>ojav</a:t>
            </a:r>
            <a:r>
              <a:rPr lang="hr-H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</a:rPr>
              <a:t>A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</a:rPr>
              <a:t> i razvoj organizama</a:t>
            </a:r>
          </a:p>
        </p:txBody>
      </p:sp>
      <p:sp>
        <p:nvSpPr>
          <p:cNvPr id="31" name="Strelica: desno 30">
            <a:extLst>
              <a:ext uri="{FF2B5EF4-FFF2-40B4-BE49-F238E27FC236}">
                <a16:creationId xmlns:a16="http://schemas.microsoft.com/office/drawing/2014/main" id="{3E6760F2-61DB-4353-945A-816D96D2DF78}"/>
              </a:ext>
            </a:extLst>
          </p:cNvPr>
          <p:cNvSpPr/>
          <p:nvPr/>
        </p:nvSpPr>
        <p:spPr>
          <a:xfrm rot="8501217">
            <a:off x="8022526" y="5667508"/>
            <a:ext cx="971105" cy="26334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id="{684275D4-5250-4287-A350-DD3888951368}"/>
              </a:ext>
            </a:extLst>
          </p:cNvPr>
          <p:cNvSpPr txBox="1">
            <a:spLocks/>
          </p:cNvSpPr>
          <p:nvPr/>
        </p:nvSpPr>
        <p:spPr bwMode="gray">
          <a:xfrm>
            <a:off x="8045465" y="1847328"/>
            <a:ext cx="2918952" cy="75360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ANAEROBNI I HETEROTROFNI ORGANIZMI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8D9B5C96-54CE-41CC-9875-800E3064D5B5}"/>
              </a:ext>
            </a:extLst>
          </p:cNvPr>
          <p:cNvSpPr txBox="1">
            <a:spLocks/>
          </p:cNvSpPr>
          <p:nvPr/>
        </p:nvSpPr>
        <p:spPr bwMode="gray">
          <a:xfrm>
            <a:off x="5139156" y="5892269"/>
            <a:ext cx="2327014" cy="64902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AUTOTROFNI AEROBNI ORGANIZMI</a:t>
            </a:r>
          </a:p>
        </p:txBody>
      </p:sp>
      <p:sp>
        <p:nvSpPr>
          <p:cNvPr id="29" name="Naslov 1">
            <a:extLst>
              <a:ext uri="{FF2B5EF4-FFF2-40B4-BE49-F238E27FC236}">
                <a16:creationId xmlns:a16="http://schemas.microsoft.com/office/drawing/2014/main" id="{4493F656-5B5D-448F-95AC-0EF7A190AC57}"/>
              </a:ext>
            </a:extLst>
          </p:cNvPr>
          <p:cNvSpPr txBox="1">
            <a:spLocks/>
          </p:cNvSpPr>
          <p:nvPr/>
        </p:nvSpPr>
        <p:spPr bwMode="gray">
          <a:xfrm>
            <a:off x="8227254" y="4762704"/>
            <a:ext cx="2918952" cy="43889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AUTOTROFNI ORGANIZMI</a:t>
            </a:r>
          </a:p>
        </p:txBody>
      </p:sp>
      <p:sp>
        <p:nvSpPr>
          <p:cNvPr id="30" name="Naslov 1">
            <a:extLst>
              <a:ext uri="{FF2B5EF4-FFF2-40B4-BE49-F238E27FC236}">
                <a16:creationId xmlns:a16="http://schemas.microsoft.com/office/drawing/2014/main" id="{DA5E7EED-A72E-4039-90D5-54A3B6BA4661}"/>
              </a:ext>
            </a:extLst>
          </p:cNvPr>
          <p:cNvSpPr txBox="1">
            <a:spLocks/>
          </p:cNvSpPr>
          <p:nvPr/>
        </p:nvSpPr>
        <p:spPr bwMode="gray">
          <a:xfrm>
            <a:off x="1294617" y="4982149"/>
            <a:ext cx="2327014" cy="64902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HETEROTROFNI AEROBNI ORGANIZMI</a:t>
            </a:r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id="{253B4A2B-B10C-4EA8-BE2A-A2538AA22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78853" y="3372312"/>
            <a:ext cx="2015755" cy="1264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2EB0296-086F-4BC0-9D8B-D1B3DEF48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545881" y="571851"/>
            <a:ext cx="1433664" cy="1129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9D28EAA-F7FD-4B12-A679-943D1EB8BC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815128" y="571851"/>
            <a:ext cx="1506436" cy="1129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CF7419B-4859-42B9-A92D-08EDA1FFE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7349" y="4449062"/>
            <a:ext cx="1915938" cy="1276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Strelica: desno 35">
            <a:extLst>
              <a:ext uri="{FF2B5EF4-FFF2-40B4-BE49-F238E27FC236}">
                <a16:creationId xmlns:a16="http://schemas.microsoft.com/office/drawing/2014/main" id="{44D3C822-D8CB-4F97-AF46-048F49F18EC8}"/>
              </a:ext>
            </a:extLst>
          </p:cNvPr>
          <p:cNvSpPr/>
          <p:nvPr/>
        </p:nvSpPr>
        <p:spPr>
          <a:xfrm rot="5400000">
            <a:off x="9386454" y="2879038"/>
            <a:ext cx="600550" cy="259979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Strelica: desno 36">
            <a:extLst>
              <a:ext uri="{FF2B5EF4-FFF2-40B4-BE49-F238E27FC236}">
                <a16:creationId xmlns:a16="http://schemas.microsoft.com/office/drawing/2014/main" id="{CA8B24B1-D2E8-4FCF-9216-52818795ACCD}"/>
              </a:ext>
            </a:extLst>
          </p:cNvPr>
          <p:cNvSpPr/>
          <p:nvPr/>
        </p:nvSpPr>
        <p:spPr>
          <a:xfrm rot="20514844">
            <a:off x="6704780" y="1571686"/>
            <a:ext cx="600550" cy="259979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Strelica: desno 38">
            <a:extLst>
              <a:ext uri="{FF2B5EF4-FFF2-40B4-BE49-F238E27FC236}">
                <a16:creationId xmlns:a16="http://schemas.microsoft.com/office/drawing/2014/main" id="{EF81458D-7404-4458-B9DA-88E387766CA4}"/>
              </a:ext>
            </a:extLst>
          </p:cNvPr>
          <p:cNvSpPr/>
          <p:nvPr/>
        </p:nvSpPr>
        <p:spPr>
          <a:xfrm rot="12349050">
            <a:off x="3894834" y="5741854"/>
            <a:ext cx="971105" cy="26334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0" name="Slika 39">
            <a:extLst>
              <a:ext uri="{FF2B5EF4-FFF2-40B4-BE49-F238E27FC236}">
                <a16:creationId xmlns:a16="http://schemas.microsoft.com/office/drawing/2014/main" id="{53D82E03-AF6B-46D4-9114-8ABAC6A21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01" y="3044880"/>
            <a:ext cx="918189" cy="1377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5844B38B-BBA5-4F8F-BBE9-AAD4F408B0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9" y="2690214"/>
            <a:ext cx="1054493" cy="843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65F760D7-E40E-4386-A77F-1035FAB1D7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3" y="3796885"/>
            <a:ext cx="1287759" cy="965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FA2F5DDE-FD34-4DB2-9A90-35AA77E964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773396" y="3112011"/>
            <a:ext cx="1004353" cy="1494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00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/>
      <p:bldP spid="31" grpId="0" animBg="1"/>
      <p:bldP spid="19" grpId="0" animBg="1"/>
      <p:bldP spid="21" grpId="0" animBg="1"/>
      <p:bldP spid="29" grpId="0" animBg="1"/>
      <p:bldP spid="30" grpId="0" animBg="1"/>
      <p:bldP spid="36" grpId="0" animBg="1"/>
      <p:bldP spid="37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00767B87-2908-4B20-B3F7-3B7539AA44E8}"/>
              </a:ext>
            </a:extLst>
          </p:cNvPr>
          <p:cNvSpPr/>
          <p:nvPr/>
        </p:nvSpPr>
        <p:spPr>
          <a:xfrm>
            <a:off x="10756990" y="5770881"/>
            <a:ext cx="114781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90. str.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92197-8CB0-4DAC-AC75-9A0B2809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7365" y="4320588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03CCA81-41BB-4C37-BDA2-AB81D56666CB}"/>
              </a:ext>
            </a:extLst>
          </p:cNvPr>
          <p:cNvSpPr txBox="1"/>
          <p:nvPr/>
        </p:nvSpPr>
        <p:spPr>
          <a:xfrm>
            <a:off x="8747810" y="4492867"/>
            <a:ext cx="265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	</a:t>
            </a:r>
            <a:r>
              <a:rPr lang="hr-HR" sz="1600" b="1" u="sng" dirty="0"/>
              <a:t>ISTRAŽI</a:t>
            </a:r>
          </a:p>
          <a:p>
            <a:pPr algn="just"/>
            <a:endParaRPr lang="hr-HR" sz="1600" i="1" dirty="0"/>
          </a:p>
          <a:p>
            <a:pPr algn="ctr"/>
            <a:r>
              <a:rPr lang="hr-HR" sz="1600" i="1" dirty="0"/>
              <a:t>Prikupi uzorke iz prirode, napravi preparate te </a:t>
            </a:r>
            <a:r>
              <a:rPr lang="hr-HR" sz="1600" i="1" dirty="0" err="1"/>
              <a:t>mikroskopiraj</a:t>
            </a:r>
            <a:r>
              <a:rPr lang="hr-HR" sz="1600" i="1" dirty="0"/>
              <a:t> i uoči raznolikost </a:t>
            </a:r>
            <a:r>
              <a:rPr lang="hr-HR" sz="1600" i="1" dirty="0" err="1"/>
              <a:t>cijanobakterija</a:t>
            </a:r>
            <a:r>
              <a:rPr lang="hr-HR" sz="1600" i="1" dirty="0"/>
              <a:t>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713D6B43-1E00-4DC9-A2E5-4FA81A20E4B2}"/>
              </a:ext>
            </a:extLst>
          </p:cNvPr>
          <p:cNvSpPr txBox="1">
            <a:spLocks/>
          </p:cNvSpPr>
          <p:nvPr/>
        </p:nvSpPr>
        <p:spPr bwMode="gray">
          <a:xfrm>
            <a:off x="707280" y="381739"/>
            <a:ext cx="3394203" cy="736848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ZAŠTO SU VAŽNI AUTOTROFNI ORGANIZMI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DA1331BF-D553-4B32-8DD4-F52AF03D57E5}"/>
              </a:ext>
            </a:extLst>
          </p:cNvPr>
          <p:cNvSpPr txBox="1">
            <a:spLocks/>
          </p:cNvSpPr>
          <p:nvPr/>
        </p:nvSpPr>
        <p:spPr bwMode="gray">
          <a:xfrm>
            <a:off x="707280" y="1290866"/>
            <a:ext cx="8178889" cy="15447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Nastanak prvih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</a:rPr>
              <a:t>AUTOTROFNIH JEDNOSTANIČNIH ORGANIZAMA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važan korak u razvoju života!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Nalikovali su današnjim CIJANOBAKTERIJAMA.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STROMATOLITI - najstariji ostatci  živih organizama, u Australiji.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3EDA4D4-5410-4326-A9C6-EF123491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01" y="3096797"/>
            <a:ext cx="4914284" cy="3274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2B94884E-59CF-4974-B8D0-08CF92A7D217}"/>
              </a:ext>
            </a:extLst>
          </p:cNvPr>
          <p:cNvSpPr txBox="1"/>
          <p:nvPr/>
        </p:nvSpPr>
        <p:spPr>
          <a:xfrm>
            <a:off x="3907693" y="6402199"/>
            <a:ext cx="123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stromatoliti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35120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DA1331BF-D553-4B32-8DD4-F52AF03D57E5}"/>
              </a:ext>
            </a:extLst>
          </p:cNvPr>
          <p:cNvSpPr txBox="1">
            <a:spLocks/>
          </p:cNvSpPr>
          <p:nvPr/>
        </p:nvSpPr>
        <p:spPr bwMode="gray">
          <a:xfrm>
            <a:off x="568921" y="376466"/>
            <a:ext cx="8353137" cy="23667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</a:rPr>
              <a:t>CIJANOBAKTERIJE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su prvi organizmi koji su sebi FOTOSINTEZOM stvarali sebi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hranu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kisik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Kisik se s vremenom nakupljao u vodi, a kasnije i u </a:t>
            </a:r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praatmosferi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Posljedica nakupljanja kisika =&gt; razvoj organizama koji kisik koriste u svojim metaboličkim procesima -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AEROBNI UVJETI.</a:t>
            </a:r>
          </a:p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Većina današnjih organizama na Zemlji su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AEROBNI - za život trebaju kisik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32C09F6-6C0E-44DA-B7A4-E90E78EA0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57571" y="3429000"/>
            <a:ext cx="3232127" cy="2431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E3D7850-3E87-432D-A468-6352CAC03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0521" y="3420870"/>
            <a:ext cx="3070184" cy="2302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1C146651-EAC1-491B-9F83-C39A2A8A5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06564" y="3728720"/>
            <a:ext cx="3180245" cy="1994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3EA0804C-9122-4706-A820-2DCD702089A7}"/>
              </a:ext>
            </a:extLst>
          </p:cNvPr>
          <p:cNvSpPr txBox="1"/>
          <p:nvPr/>
        </p:nvSpPr>
        <p:spPr>
          <a:xfrm>
            <a:off x="5213658" y="6032841"/>
            <a:ext cx="150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cijanobakterije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34470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DA1331BF-D553-4B32-8DD4-F52AF03D57E5}"/>
              </a:ext>
            </a:extLst>
          </p:cNvPr>
          <p:cNvSpPr txBox="1">
            <a:spLocks/>
          </p:cNvSpPr>
          <p:nvPr/>
        </p:nvSpPr>
        <p:spPr bwMode="gray">
          <a:xfrm>
            <a:off x="533410" y="285849"/>
            <a:ext cx="9063351" cy="15180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 kisika nastaje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OZONSKI SLOJ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atmosferi koji je štitio Zemlju od štetnog Sunčeva UV zračenja. Tako su vodeni organizmi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prešli na kopno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prilagodili se kopnenom načinu života.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96718109-6730-4C2B-9661-158863A5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0861219" y="1937757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A9461A2-C3AF-435D-A5DD-69C1A6C5140D}"/>
              </a:ext>
            </a:extLst>
          </p:cNvPr>
          <p:cNvSpPr txBox="1"/>
          <p:nvPr/>
        </p:nvSpPr>
        <p:spPr>
          <a:xfrm>
            <a:off x="10336777" y="2725781"/>
            <a:ext cx="173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ZANIMLJIVOSTI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B398902-195B-4354-9747-130E455B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45229" y="4825586"/>
            <a:ext cx="847725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7F147FB-1DD2-4C9E-9DE2-51C7CF0A3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02894" y="2328836"/>
            <a:ext cx="1212251" cy="2022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F3A1C99-0174-4D81-87E7-CC4F7E3C8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09955" y="2084524"/>
            <a:ext cx="3766902" cy="251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8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604</TotalTime>
  <Words>478</Words>
  <Application>Microsoft Office PowerPoint</Application>
  <PresentationFormat>Široki zaslon</PresentationFormat>
  <Paragraphs>49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Arial</vt:lpstr>
      <vt:lpstr>Copperplate Gothic Light</vt:lpstr>
      <vt:lpstr>Tw Cen MT</vt:lpstr>
      <vt:lpstr>Kapljica</vt:lpstr>
      <vt:lpstr>NASTANAK ŽIVOTA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NASTANAK ŽIVOTA</dc:title>
  <dc:creator>Korisnik</dc:creator>
  <cp:lastModifiedBy>Korisnik</cp:lastModifiedBy>
  <cp:revision>77</cp:revision>
  <dcterms:created xsi:type="dcterms:W3CDTF">2020-06-29T15:05:53Z</dcterms:created>
  <dcterms:modified xsi:type="dcterms:W3CDTF">2020-08-19T19:05:23Z</dcterms:modified>
</cp:coreProperties>
</file>